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6" r:id="rId2"/>
    <p:sldId id="277" r:id="rId3"/>
    <p:sldId id="270" r:id="rId4"/>
    <p:sldId id="319" r:id="rId5"/>
    <p:sldId id="339" r:id="rId6"/>
    <p:sldId id="340" r:id="rId7"/>
    <p:sldId id="315" r:id="rId8"/>
    <p:sldId id="341" r:id="rId9"/>
    <p:sldId id="310" r:id="rId10"/>
    <p:sldId id="332" r:id="rId11"/>
    <p:sldId id="333" r:id="rId12"/>
    <p:sldId id="334" r:id="rId13"/>
    <p:sldId id="338" r:id="rId14"/>
    <p:sldId id="335" r:id="rId15"/>
    <p:sldId id="336" r:id="rId16"/>
    <p:sldId id="337" r:id="rId17"/>
    <p:sldId id="323" r:id="rId18"/>
    <p:sldId id="325" r:id="rId19"/>
    <p:sldId id="327" r:id="rId20"/>
    <p:sldId id="329" r:id="rId21"/>
    <p:sldId id="330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2D1EC"/>
    <a:srgbClr val="34C1D4"/>
    <a:srgbClr val="142440"/>
    <a:srgbClr val="6512AA"/>
    <a:srgbClr val="66FF33"/>
    <a:srgbClr val="B9B9BA"/>
    <a:srgbClr val="B7072D"/>
    <a:srgbClr val="2F528F"/>
    <a:srgbClr val="EF3078"/>
    <a:srgbClr val="0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577" autoAdjust="0"/>
    <p:restoredTop sz="86558" autoAdjust="0"/>
  </p:normalViewPr>
  <p:slideViewPr>
    <p:cSldViewPr snapToGrid="0">
      <p:cViewPr>
        <p:scale>
          <a:sx n="50" d="100"/>
          <a:sy n="50" d="100"/>
        </p:scale>
        <p:origin x="-2118" y="-5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-3336" y="-11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27236-F1B3-4260-855E-D71B148180F1}" type="datetimeFigureOut">
              <a:rPr lang="en-IN" smtClean="0"/>
              <a:pPr/>
              <a:t>01-09-2025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40F621-8DEE-41E0-89D0-DDE019A0F75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4825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621-8DEE-41E0-89D0-DDE019A0F753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621-8DEE-41E0-89D0-DDE019A0F753}" type="slidenum">
              <a:rPr lang="en-IN" smtClean="0"/>
              <a:pPr/>
              <a:t>13</a:t>
            </a:fld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621-8DEE-41E0-89D0-DDE019A0F753}" type="slidenum">
              <a:rPr lang="en-IN" smtClean="0"/>
              <a:pPr/>
              <a:t>14</a:t>
            </a:fld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621-8DEE-41E0-89D0-DDE019A0F753}" type="slidenum">
              <a:rPr lang="en-IN" smtClean="0"/>
              <a:pPr/>
              <a:t>15</a:t>
            </a:fld>
            <a:endParaRPr lang="en-I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621-8DEE-41E0-89D0-DDE019A0F753}" type="slidenum">
              <a:rPr lang="en-IN" smtClean="0"/>
              <a:pPr/>
              <a:t>16</a:t>
            </a:fld>
            <a:endParaRPr lang="en-I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621-8DEE-41E0-89D0-DDE019A0F753}" type="slidenum">
              <a:rPr lang="en-IN" smtClean="0"/>
              <a:pPr/>
              <a:t>17</a:t>
            </a:fld>
            <a:endParaRPr lang="en-I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621-8DEE-41E0-89D0-DDE019A0F753}" type="slidenum">
              <a:rPr lang="en-IN" smtClean="0"/>
              <a:pPr/>
              <a:t>18</a:t>
            </a:fld>
            <a:endParaRPr lang="en-I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621-8DEE-41E0-89D0-DDE019A0F753}" type="slidenum">
              <a:rPr lang="en-IN" smtClean="0"/>
              <a:pPr/>
              <a:t>19</a:t>
            </a:fld>
            <a:endParaRPr lang="en-I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621-8DEE-41E0-89D0-DDE019A0F753}" type="slidenum">
              <a:rPr lang="en-IN" smtClean="0"/>
              <a:pPr/>
              <a:t>20</a:t>
            </a:fld>
            <a:endParaRPr lang="en-I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621-8DEE-41E0-89D0-DDE019A0F753}" type="slidenum">
              <a:rPr lang="en-IN" smtClean="0"/>
              <a:pPr/>
              <a:t>21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621-8DEE-41E0-89D0-DDE019A0F753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4255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621-8DEE-41E0-89D0-DDE019A0F753}" type="slidenum">
              <a:rPr lang="en-IN" smtClean="0"/>
              <a:pPr/>
              <a:t>4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621-8DEE-41E0-89D0-DDE019A0F753}" type="slidenum">
              <a:rPr lang="en-IN" smtClean="0"/>
              <a:pPr/>
              <a:t>6</a:t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621-8DEE-41E0-89D0-DDE019A0F753}" type="slidenum">
              <a:rPr lang="en-IN" smtClean="0"/>
              <a:pPr/>
              <a:t>7</a:t>
            </a:fld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621-8DEE-41E0-89D0-DDE019A0F753}" type="slidenum">
              <a:rPr lang="en-IN" smtClean="0"/>
              <a:pPr/>
              <a:t>9</a:t>
            </a:fld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branch of AI where computers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 patterns from data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instead of being explicitly programmed for every rule.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its heart,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Learning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about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approximating a function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maps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inputs (features)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outputs (labels)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Instead of telling the computer: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salary &gt; 50000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credit_score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&gt; 700 then approve loan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give it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past loan approvals &amp; rejections, and it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figures out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rules by itself.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Mathematically: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Y=f(x)+e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 → Input features (e.g., size of house, number of bedrooms)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 → Output/label (e.g., house price)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→ The function/model we are trying to learn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ϵ\epsilonϵ → Error/noise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Goal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→ Find the best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fsuch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predictions are as close as possible to real outcomes.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621-8DEE-41E0-89D0-DDE019A0F753}" type="slidenum">
              <a:rPr lang="en-IN" smtClean="0"/>
              <a:pPr/>
              <a:t>10</a:t>
            </a:fld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621-8DEE-41E0-89D0-DDE019A0F753}" type="slidenum">
              <a:rPr lang="en-IN" smtClean="0"/>
              <a:pPr/>
              <a:t>11</a:t>
            </a:fld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0F621-8DEE-41E0-89D0-DDE019A0F753}" type="slidenum">
              <a:rPr lang="en-IN" smtClean="0"/>
              <a:pPr/>
              <a:t>12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98B03F-EB71-410D-A9C3-2D2AC60C8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E77EC6C-FF8E-4AAE-B6E8-226BD551F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B6A6717-B0C0-44C1-A7AA-8C117B3E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ECE5E5D-80C9-46B8-B697-9A54A575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85041BB-7A72-43E2-9893-1FF9F3694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31386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E6CB62-DE42-49E8-BA74-67778CC9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B6D53F0-4002-468C-A76A-D5B2444BF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E949F17-23EF-4437-9DAC-2E8D15EF1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723A19B-6D9A-433C-B5EF-B8E2C7921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CD71ADC-190F-451D-9E92-EC6F2D55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90921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5051EC9-B24C-4BC9-82E4-0B3B7C3CE5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CB198D9-BA81-4EAE-AFB9-D4959FA4F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9EE91E6-EDA5-4866-AE21-838EE23C0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CC1A2FF-A882-4128-94DB-655A820AE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A3BF748-DD2E-44B3-8F36-441D6726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2813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9B5551-51AF-4DDB-B83F-67EF2048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68FF0E7-6F29-41A1-9A79-467FE0B8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1B19DA6-7E4C-4D81-87A3-3E9AB00D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85352FA-B019-45A0-B5B3-429DA0C7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A7ABD4C-CCFF-4EA8-B0D9-78E1EE447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7958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886797-CD77-463D-B20B-E31409F4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173734E-B29A-41DF-966C-F6F9807EC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37AC8D4-16DF-418A-B561-315CFB7D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8ED482F-CD8A-417A-9180-C3CB13EB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F88BC6B-2238-4F42-8A20-2BBF6D86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35712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B2E1D6-8F5E-4D5E-8590-DDF4F314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9BD5BF-F646-45A0-9D45-839B57ECD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C1CB740-2940-49DF-A4ED-1A3FCD551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4705D94-BE73-455C-9FC9-0E9D94662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8A971C2-0268-4127-8441-E825F0BC0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F998E0-5F09-4DB4-8AF6-93C73343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567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542A6-5CDE-4103-878C-3FD05FDC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4FB54EB-FD62-4AD1-A7BA-94BF3A00A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D17967F-F563-4822-B8C7-F9531DF5B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CA9A81E-D741-4C20-AF41-834F0764ED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6AE94A0-45ED-473B-A985-354EA7DDF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D646A99-4B06-40C6-BC1F-6DCF5051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F149601-28C7-46D3-98E9-C01731F3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0211C91-D0F4-43AB-A65B-B3A4A6CC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48543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7DC96D-9259-4193-AA29-9C555513A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4399C55-D785-4815-844F-10552A8B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F5A0546-62B4-4A71-945D-0CDDF00B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4D1FA51-7F1E-4675-A594-ED6AE654C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23258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064601B-CDAA-417C-896A-3EBBF8359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291B993-D7C5-4B2F-978A-53C1EAAC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AB1606-B9AC-4E4C-BDB5-EFB17BF6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5761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1716A5-B55C-4E0A-8E80-86F8981F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7DB415D-BD3B-4BF1-8702-ACB73F739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2A1B6E5-8961-47C3-82F6-84F820986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6E15EFA-9CDB-407E-A02C-559361022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1583BD7-A3AB-4146-B913-49E0021E1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3FEE8AB-4161-4B83-B736-16A17329C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9152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BF0B64-16D0-4DD1-B453-AF6665549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C15406-DEC9-4387-8D9E-76AD25AAB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C3FE20B-13AB-4D94-A3C2-7925ACFD0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6CD83F7-4D58-48EE-854B-BBCAA0675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C89F3C9-528D-4723-9868-C8EC2755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D91BBCA-FD3A-4E60-8E98-F1C2B619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8749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60809AC-7EC4-49E0-990C-A6C64F48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94B1242-C231-4EEF-BCE9-DA025AF02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B75FF5F-AE2C-4B42-B0CC-0596B671F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0115F-65E7-4948-BBBD-A84F05213A84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75D5724-EF5C-4A01-9DE7-01578DB37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3A064B1-DC35-4C35-A879-FEE290790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1DDA6-1DBC-4F4A-8EE5-258398DC1D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1101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media" Target="../media/media3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hink/topics/ai-orchestration" TargetMode="External"/><Relationship Id="rId2" Type="http://schemas.openxmlformats.org/officeDocument/2006/relationships/hyperlink" Target="https://www.ibm.com/think/artificial-intelligence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I FRONT PAGE'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964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hine-learning (1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Learning-Mode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087100" y="251460"/>
            <a:ext cx="960120" cy="731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learni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15" y="0"/>
            <a:ext cx="10953346" cy="6858000"/>
          </a:xfrm>
          <a:prstGeom prst="rect">
            <a:avLst/>
          </a:prstGeom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"/>
            <a:ext cx="5758774" cy="406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87183" y="0"/>
            <a:ext cx="5304817" cy="4046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79156" y="3891065"/>
            <a:ext cx="7037218" cy="2966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468969" y="4031087"/>
            <a:ext cx="4095482" cy="412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96248" y="4443211"/>
            <a:ext cx="3039414" cy="154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44721" y="1751527"/>
            <a:ext cx="2189409" cy="515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27301" y="2150772"/>
            <a:ext cx="1545465" cy="3606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-is-Deep-Learni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106" y="3247066"/>
            <a:ext cx="7230894" cy="3610933"/>
          </a:xfrm>
          <a:prstGeom prst="rect">
            <a:avLst/>
          </a:prstGeom>
        </p:spPr>
      </p:pic>
      <p:pic>
        <p:nvPicPr>
          <p:cNvPr id="4" name="Picture 3" descr="_What-is-Deep-Learning_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256834" cy="3637488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rizontal Scroll 2"/>
          <p:cNvSpPr/>
          <p:nvPr/>
        </p:nvSpPr>
        <p:spPr>
          <a:xfrm>
            <a:off x="0" y="-137160"/>
            <a:ext cx="12192000" cy="1223010"/>
          </a:xfrm>
          <a:prstGeom prst="horizontalScroll">
            <a:avLst/>
          </a:prstGeom>
          <a:solidFill>
            <a:srgbClr val="34C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HOW  DOES NEURAL NETWORK WORKS?</a:t>
            </a:r>
            <a:endParaRPr lang="en-US" sz="4400" b="1" dirty="0"/>
          </a:p>
        </p:txBody>
      </p:sp>
      <p:pic>
        <p:nvPicPr>
          <p:cNvPr id="4" name="Picture 3" descr="neural-network-proces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2766"/>
            <a:ext cx="12192000" cy="5885234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489_2024_5466_Fig11_HTM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0"/>
            <a:ext cx="1191006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39151"/>
            <a:ext cx="704621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000" b="1" cap="none" spc="0" dirty="0" smtClean="0">
                <a:ln/>
                <a:solidFill>
                  <a:schemeClr val="accent3"/>
                </a:solidFill>
                <a:effectLst/>
              </a:rPr>
              <a:t>10. AI IN ARTIFICIAL CREATIVITY</a:t>
            </a:r>
            <a:endParaRPr lang="en-IN" sz="40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35555" y="883118"/>
            <a:ext cx="257101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MuseNet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dirty="0" smtClean="0"/>
          </a:p>
          <a:p>
            <a:pPr algn="ctr"/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MuseNet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, a deep neural network that can generate 4- minute musical compositions with 10 different instruments.</a:t>
            </a:r>
            <a:endParaRPr lang="en-I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72684" y="1062814"/>
            <a:ext cx="304459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Wordsmith</a:t>
            </a:r>
          </a:p>
          <a:p>
            <a:pPr algn="ctr"/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Wordsmith is an AI- powered tool that produces written analytics by transforming the given data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2052" y="1026821"/>
            <a:ext cx="2255140" cy="2266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6836899" y="3856823"/>
            <a:ext cx="49568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000" b="1" dirty="0" smtClean="0">
                <a:ln/>
                <a:solidFill>
                  <a:schemeClr val="accent3"/>
                </a:solidFill>
              </a:rPr>
              <a:t>9. AI IN SOCIAL MEDIA</a:t>
            </a:r>
            <a:endParaRPr lang="en-IN" sz="40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3" name="vlc-record-2019-10-22-22h38m54s-vlc-record-2019-10-22-22h12m12s-y2mate.com - top_10_applications_of_artificial_intelligence_artificial_intelligence_applications_edureka_Y46zXHvUB1s_1080p.mp4-.mp4-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"/>
              </p:ext>
            </p:extLst>
          </p:nvPr>
        </p:nvPicPr>
        <p:blipFill rotWithShape="1">
          <a:blip r:embed="rId5" cstate="print"/>
          <a:srcRect l="29502" t="26734" r="27115" b="17016"/>
          <a:stretch/>
        </p:blipFill>
        <p:spPr>
          <a:xfrm>
            <a:off x="4511615" y="5122069"/>
            <a:ext cx="2314575" cy="173593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37914" y="5252782"/>
            <a:ext cx="443053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Facebook </a:t>
            </a:r>
          </a:p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Facial features, Machine Learning &amp; Deep Learning to detect facial features and tag your friends</a:t>
            </a:r>
          </a:p>
        </p:txBody>
      </p:sp>
    </p:spTree>
    <p:extLst>
      <p:ext uri="{BB962C8B-B14F-4D97-AF65-F5344CB8AC3E}">
        <p14:creationId xmlns:p14="http://schemas.microsoft.com/office/powerpoint/2010/main" xmlns="" val="29701545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889316"/>
            <a:ext cx="2881630" cy="5232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dirty="0" smtClean="0"/>
              <a:t>Google </a:t>
            </a:r>
            <a:r>
              <a:rPr lang="en-US" sz="2800" dirty="0"/>
              <a:t>Assistant</a:t>
            </a:r>
          </a:p>
        </p:txBody>
      </p:sp>
      <p:pic>
        <p:nvPicPr>
          <p:cNvPr id="3" name="vlc-record-2019-10-22-22h13m34s-y2mate.com - top_10_applications_of_artificial_intelligence_artificial_intelligence_applications_edureka_Y46zXHvUB1s_1080p.mp4-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 rotWithShape="1">
          <a:blip r:embed="rId5"/>
          <a:srcRect l="40391" t="26389" r="8359" b="11111"/>
          <a:stretch/>
        </p:blipFill>
        <p:spPr>
          <a:xfrm>
            <a:off x="1125416" y="2616772"/>
            <a:ext cx="4107158" cy="2194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40822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000" b="1" dirty="0" smtClean="0">
                <a:ln/>
                <a:solidFill>
                  <a:schemeClr val="accent3"/>
                </a:solidFill>
              </a:rPr>
              <a:t>8. AI IN CHATBOTS</a:t>
            </a:r>
            <a:endParaRPr lang="en-IN" sz="4000" b="1" dirty="0">
              <a:ln/>
              <a:solidFill>
                <a:schemeClr val="accent3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58754"/>
            <a:ext cx="2280817" cy="5232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r>
              <a:rPr lang="en-US" sz="2800" dirty="0"/>
              <a:t>Amazon A</a:t>
            </a:r>
            <a:r>
              <a:rPr lang="en-US" sz="2800" dirty="0" smtClean="0"/>
              <a:t>lexa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583059"/>
            <a:ext cx="49473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F528F"/>
                </a:solidFill>
                <a:latin typeface="Tw Cen MT" panose="020B0602020104020603" pitchFamily="34" charset="0"/>
              </a:rPr>
              <a:t>The Amazon Echo is a device that uses speech recognition and NLP to perform an ever- growing range of tasks on command</a:t>
            </a:r>
            <a:endParaRPr lang="en-IN" sz="2000" dirty="0">
              <a:solidFill>
                <a:srgbClr val="2F528F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534561"/>
            <a:ext cx="54748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2F528F"/>
                </a:solidFill>
                <a:latin typeface="Tw Cen MT" panose="020B0602020104020603" pitchFamily="34" charset="0"/>
              </a:rPr>
              <a:t>Google Assistant is designed to have conversations with you in order to complete tasks. It uses AI to process natural language and perform tasks like book appointments and make calls. </a:t>
            </a:r>
            <a:endParaRPr lang="en-IN" sz="2000" dirty="0">
              <a:solidFill>
                <a:srgbClr val="2F528F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2167" y="0"/>
            <a:ext cx="716983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000" b="1" dirty="0" smtClean="0">
                <a:ln/>
                <a:solidFill>
                  <a:schemeClr val="accent3"/>
                </a:solidFill>
              </a:rPr>
              <a:t>7. AI IN AUTONOMOUS VEHICLES</a:t>
            </a:r>
            <a:endParaRPr lang="en-IN" sz="4000" b="1" dirty="0">
              <a:ln/>
              <a:solidFill>
                <a:schemeClr val="accent3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04184" y="1208486"/>
            <a:ext cx="48768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Waymo</a:t>
            </a:r>
            <a:endParaRPr lang="en-US" sz="2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Waymos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AI software crunches data from the vehicles’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lidar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to produce control signals that operate the driverless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vehicle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44640" y="5288340"/>
            <a:ext cx="55473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Tesla</a:t>
            </a:r>
          </a:p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Tesla will have fully self-driving cars ready by the end of the year and a “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robo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taxi” version – one that can ferry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pasengers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without anyone behind the wheel ready for the streets next year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01354" y="2549977"/>
            <a:ext cx="3410060" cy="260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73384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3637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 smtClean="0">
                <a:solidFill>
                  <a:srgbClr val="6512AA"/>
                </a:solidFill>
                <a:latin typeface="Tw Cen MT" panose="020B0602020104020603" pitchFamily="34" charset="0"/>
              </a:rPr>
              <a:t>The </a:t>
            </a:r>
            <a:r>
              <a:rPr lang="en-US" sz="2400" dirty="0">
                <a:solidFill>
                  <a:srgbClr val="6512AA"/>
                </a:solidFill>
                <a:latin typeface="Tw Cen MT" panose="020B0602020104020603" pitchFamily="34" charset="0"/>
              </a:rPr>
              <a:t>known </a:t>
            </a:r>
            <a:r>
              <a:rPr lang="en-US" sz="2400" dirty="0" smtClean="0">
                <a:solidFill>
                  <a:srgbClr val="6512AA"/>
                </a:solidFill>
                <a:latin typeface="Tw Cen MT" panose="020B0602020104020603" pitchFamily="34" charset="0"/>
              </a:rPr>
              <a:t>AI </a:t>
            </a:r>
            <a:r>
              <a:rPr lang="en-US" sz="2400" dirty="0">
                <a:solidFill>
                  <a:srgbClr val="6512AA"/>
                </a:solidFill>
                <a:latin typeface="Tw Cen MT" panose="020B0602020104020603" pitchFamily="34" charset="0"/>
              </a:rPr>
              <a:t>AEGIS is on the red planet onboard NASA’s current rovers. It is developed to handle autonomous targeting of cameras and choose what to investigate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62614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000" b="1" dirty="0" smtClean="0">
                <a:ln/>
                <a:solidFill>
                  <a:schemeClr val="accent3"/>
                </a:solidFill>
              </a:rPr>
              <a:t>6. AI IN SPACE EXPLORATION</a:t>
            </a:r>
            <a:endParaRPr lang="en-IN" sz="4000" b="1" dirty="0">
              <a:ln/>
              <a:solidFill>
                <a:schemeClr val="accent3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31984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 smtClean="0">
                <a:solidFill>
                  <a:srgbClr val="6512AA"/>
                </a:solidFill>
                <a:latin typeface="Tw Cen MT" panose="020B0602020104020603" pitchFamily="34" charset="0"/>
              </a:rPr>
              <a:t>Astronomers Used I To Sift Through Years Of Data Obtained By The Kepler Telescope To Identify A Distant Eight Planet Solar System</a:t>
            </a:r>
            <a:endParaRPr lang="en-US" sz="2400" dirty="0">
              <a:solidFill>
                <a:srgbClr val="6512AA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62313" y="0"/>
            <a:ext cx="373692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000" b="1" dirty="0" smtClean="0">
                <a:ln/>
                <a:solidFill>
                  <a:schemeClr val="accent3"/>
                </a:solidFill>
              </a:rPr>
              <a:t>5. AI IN GAMING</a:t>
            </a:r>
            <a:endParaRPr lang="en-IN" sz="40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66237" y="1499763"/>
            <a:ext cx="5525763" cy="2887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527987" y="5155324"/>
            <a:ext cx="1952444" cy="7109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4000" dirty="0" smtClean="0"/>
              <a:t>F.E.A.R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39224568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483" y="92797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ARTIFICIAL INTELLIGENCE</a:t>
            </a:r>
            <a:endParaRPr lang="en-US" sz="40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99A81CDB-32D0-44DE-8C97-ED9715A26794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D31D10B2-1E82-41AB-86A1-B072302828F6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EDB7722A-3558-43A6-B164-DF6A02A376BF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BFE304DF-F7E1-42ED-9E9B-4CE7C44D9B1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4F54F95C-E83F-4F9D-8AD7-617D43243D98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60EAC4EE-D672-4D5A-8655-7DB7D57CBE0E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64338F0A-8248-4C7F-A630-F8BFCE52D3AA}"/>
              </a:ext>
            </a:extLst>
          </p:cNvPr>
          <p:cNvGrpSpPr/>
          <p:nvPr/>
        </p:nvGrpSpPr>
        <p:grpSpPr>
          <a:xfrm>
            <a:off x="3977640" y="4023359"/>
            <a:ext cx="4309110" cy="1569660"/>
            <a:chOff x="4235684" y="4355261"/>
            <a:chExt cx="3720509" cy="993006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14F4BCEC-0127-47F1-895D-949414E51E68}"/>
                </a:ext>
              </a:extLst>
            </p:cNvPr>
            <p:cNvSpPr txBox="1"/>
            <p:nvPr/>
          </p:nvSpPr>
          <p:spPr>
            <a:xfrm>
              <a:off x="4235684" y="4355261"/>
              <a:ext cx="3720509" cy="993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ROSE MARY THOMAS</a:t>
              </a:r>
            </a:p>
            <a:p>
              <a:pPr algn="ctr"/>
              <a:endParaRPr lang="en-US" sz="2400" b="1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  <a:p>
              <a:pPr algn="ctr"/>
              <a:r>
                <a:rPr lang="en-US" sz="24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Software Engineer Trainee</a:t>
              </a:r>
            </a:p>
            <a:p>
              <a:pPr algn="ctr"/>
              <a:r>
                <a:rPr lang="en-US" sz="24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KOTT Software </a:t>
              </a:r>
              <a:r>
                <a:rPr lang="en-US" sz="2400" dirty="0" err="1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Pvt</a:t>
              </a:r>
              <a:r>
                <a:rPr lang="en-US" sz="2400" dirty="0" smtClean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 Ltd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7C3AC053-9CD5-4CF1-A37E-8A815572BF59}"/>
                </a:ext>
              </a:extLst>
            </p:cNvPr>
            <p:cNvSpPr txBox="1"/>
            <p:nvPr/>
          </p:nvSpPr>
          <p:spPr>
            <a:xfrm>
              <a:off x="4868805" y="4816926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24283" y="1101436"/>
            <a:ext cx="3752817" cy="28084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1306165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9459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000" b="1" dirty="0" smtClean="0">
                <a:ln/>
                <a:solidFill>
                  <a:schemeClr val="accent3"/>
                </a:solidFill>
              </a:rPr>
              <a:t>4. AI IN BANKING AND FINANCE</a:t>
            </a:r>
            <a:endParaRPr lang="en-IN" sz="40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09821" y="4855325"/>
            <a:ext cx="2930298" cy="900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31852" y="1278572"/>
            <a:ext cx="2208432" cy="25310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75232" y="0"/>
            <a:ext cx="48167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000" b="1" dirty="0" smtClean="0">
                <a:ln/>
                <a:solidFill>
                  <a:schemeClr val="accent3"/>
                </a:solidFill>
              </a:rPr>
              <a:t>3. AI IN AGRICULTURE</a:t>
            </a:r>
            <a:endParaRPr lang="en-IN" sz="4000" b="1" dirty="0">
              <a:ln/>
              <a:solidFill>
                <a:schemeClr val="accent3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985169" y="962460"/>
            <a:ext cx="1612478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dirty="0" err="1" smtClean="0"/>
              <a:t>Pantix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27136" y="1882433"/>
            <a:ext cx="5564864" cy="379152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006438" y="6273225"/>
            <a:ext cx="1780424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200" dirty="0"/>
              <a:t>Blue river</a:t>
            </a:r>
          </a:p>
        </p:txBody>
      </p:sp>
    </p:spTree>
    <p:extLst>
      <p:ext uri="{BB962C8B-B14F-4D97-AF65-F5344CB8AC3E}">
        <p14:creationId xmlns:p14="http://schemas.microsoft.com/office/powerpoint/2010/main" xmlns="" val="14735868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30793" y="196947"/>
            <a:ext cx="46035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000" b="1" dirty="0" smtClean="0">
                <a:ln/>
                <a:solidFill>
                  <a:schemeClr val="accent3"/>
                </a:solidFill>
              </a:rPr>
              <a:t>2. AI IN HEALTHCARE</a:t>
            </a:r>
            <a:endParaRPr lang="en-IN" sz="4000" b="1" dirty="0" smtClean="0">
              <a:ln/>
              <a:solidFill>
                <a:schemeClr val="accent3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7335" y="2194559"/>
            <a:ext cx="5864665" cy="32988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18358" y="1326086"/>
            <a:ext cx="3015624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IBM Watson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9047717" y="6052049"/>
            <a:ext cx="1939955" cy="5847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sz="3200" dirty="0"/>
              <a:t>DeepMind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4823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4000" b="1" dirty="0" smtClean="0">
                <a:ln/>
                <a:solidFill>
                  <a:schemeClr val="accent3"/>
                </a:solidFill>
              </a:rPr>
              <a:t>1. AI IN MARKETING</a:t>
            </a:r>
            <a:endParaRPr lang="en-IN" sz="4000" b="1" dirty="0">
              <a:ln/>
              <a:solidFill>
                <a:schemeClr val="accent3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173158"/>
            <a:ext cx="2435551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4800" dirty="0"/>
              <a:t>Amazon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842337"/>
            <a:ext cx="2727960" cy="1015663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6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nard MT Condensed" panose="02050806060905020404" pitchFamily="18" charset="0"/>
              </a:rPr>
              <a:t>NETFLIX</a:t>
            </a:r>
          </a:p>
        </p:txBody>
      </p:sp>
      <p:pic>
        <p:nvPicPr>
          <p:cNvPr id="14" name="vlc-record-2019-10-23-15h48m52s-y2mate.com - top_10_applications_of_artificial_intelligence_artificial_intelligence_applications_edureka_Y46zXHvUB1s_1080p.mp4-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"/>
              </p:ext>
            </p:extLst>
          </p:nvPr>
        </p:nvPicPr>
        <p:blipFill rotWithShape="1">
          <a:blip r:embed="rId5"/>
          <a:srcRect l="6250" t="12222" r="40209" b="36852"/>
          <a:stretch/>
        </p:blipFill>
        <p:spPr>
          <a:xfrm>
            <a:off x="0" y="2171112"/>
            <a:ext cx="6147582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21394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1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12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1599687" y="2659559"/>
            <a:ext cx="8992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 H A N K </a:t>
            </a:r>
            <a:r>
              <a:rPr lang="en-US" sz="4400" b="1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YOU</a:t>
            </a:r>
            <a:endParaRPr lang="en-US" sz="4400" b="1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8468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C O N C E P 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7D884BCA-1978-49CC-8588-5399D7CABDE7}"/>
              </a:ext>
            </a:extLst>
          </p:cNvPr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3701A590-ABA9-4BD2-BD64-376A4C22779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3E53B434-A2A6-4C16-99DD-292CE4FD62C4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F3E5BC96-17A2-4BD5-BA51-10270687E851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1A06ACCC-548D-4873-BD3B-AD3CA2C095B0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7CBDE4C1-DAF9-476F-B807-27BE954F6C8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5BF5B7B4-845C-44D3-BFB2-349033654D72}"/>
              </a:ext>
            </a:extLst>
          </p:cNvPr>
          <p:cNvGrpSpPr/>
          <p:nvPr/>
        </p:nvGrpSpPr>
        <p:grpSpPr>
          <a:xfrm>
            <a:off x="4253833" y="2037467"/>
            <a:ext cx="3578202" cy="3578202"/>
            <a:chOff x="4253833" y="2037467"/>
            <a:chExt cx="3578202" cy="3578202"/>
          </a:xfrm>
        </p:grpSpPr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4FD16315-FEAF-46FC-9675-CB642BB1A557}"/>
                </a:ext>
              </a:extLst>
            </p:cNvPr>
            <p:cNvSpPr/>
            <p:nvPr/>
          </p:nvSpPr>
          <p:spPr>
            <a:xfrm>
              <a:off x="4253833" y="2037467"/>
              <a:ext cx="3578202" cy="357820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="" xmlns:a16="http://schemas.microsoft.com/office/drawing/2014/main" id="{131D742C-D4A8-4DCA-8C7C-29720BB3ABB7}"/>
                </a:ext>
              </a:extLst>
            </p:cNvPr>
            <p:cNvGrpSpPr/>
            <p:nvPr/>
          </p:nvGrpSpPr>
          <p:grpSpPr>
            <a:xfrm>
              <a:off x="4666379" y="2376234"/>
              <a:ext cx="2779614" cy="2333099"/>
              <a:chOff x="4719387" y="2535258"/>
              <a:chExt cx="2779614" cy="2333099"/>
            </a:xfrm>
          </p:grpSpPr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332E8BCD-C04C-4D02-BF30-D147FB439819}"/>
                  </a:ext>
                </a:extLst>
              </p:cNvPr>
              <p:cNvSpPr txBox="1"/>
              <p:nvPr/>
            </p:nvSpPr>
            <p:spPr>
              <a:xfrm>
                <a:off x="4742549" y="2535258"/>
                <a:ext cx="2756452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500" b="1" dirty="0" smtClean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AI</a:t>
                </a:r>
                <a:endParaRPr lang="en-US" sz="11500" b="1" dirty="0">
                  <a:solidFill>
                    <a:srgbClr val="E6E7E9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852039DE-9574-4646-B9B7-80C5A08E5B31}"/>
                  </a:ext>
                </a:extLst>
              </p:cNvPr>
              <p:cNvSpPr txBox="1"/>
              <p:nvPr/>
            </p:nvSpPr>
            <p:spPr>
              <a:xfrm>
                <a:off x="4719387" y="4073864"/>
                <a:ext cx="27796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smtClean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INTRODUCTION</a:t>
                </a:r>
                <a:endParaRPr lang="en-US" sz="2800" b="1" dirty="0">
                  <a:solidFill>
                    <a:srgbClr val="E6E7E9"/>
                  </a:solidFill>
                  <a:latin typeface="Tw Cen MT" panose="020B0602020104020603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D43FF143-C59B-4B35-8118-BA624EED669B}"/>
                  </a:ext>
                </a:extLst>
              </p:cNvPr>
              <p:cNvSpPr txBox="1"/>
              <p:nvPr/>
            </p:nvSpPr>
            <p:spPr>
              <a:xfrm>
                <a:off x="4819585" y="4499025"/>
                <a:ext cx="2552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rgbClr val="E6E7E9"/>
                    </a:solidFill>
                    <a:latin typeface="Tw Cen MT" panose="020B0602020104020603" pitchFamily="34" charset="0"/>
                  </a:rPr>
                  <a:t>What is AI?</a:t>
                </a:r>
                <a:endParaRPr lang="en-US" b="1" dirty="0">
                  <a:solidFill>
                    <a:srgbClr val="E6E7E9"/>
                  </a:solidFill>
                  <a:latin typeface="Tw Cen MT" panose="020B0602020104020603" pitchFamily="34" charset="0"/>
                </a:endParaRP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ECC510C9-281D-45CD-8907-71C6C646CF97}"/>
              </a:ext>
            </a:extLst>
          </p:cNvPr>
          <p:cNvGrpSpPr/>
          <p:nvPr/>
        </p:nvGrpSpPr>
        <p:grpSpPr>
          <a:xfrm>
            <a:off x="1756831" y="1709666"/>
            <a:ext cx="2133820" cy="2133820"/>
            <a:chOff x="1756831" y="1709666"/>
            <a:chExt cx="2133820" cy="2133820"/>
          </a:xfrm>
        </p:grpSpPr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C3CE9B52-F8C0-4C0F-A36C-A519F49591BD}"/>
                </a:ext>
              </a:extLst>
            </p:cNvPr>
            <p:cNvSpPr/>
            <p:nvPr/>
          </p:nvSpPr>
          <p:spPr>
            <a:xfrm>
              <a:off x="1756831" y="1709666"/>
              <a:ext cx="2133820" cy="213382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924A6141-42CC-4107-99BF-4373E4A590AF}"/>
                </a:ext>
              </a:extLst>
            </p:cNvPr>
            <p:cNvSpPr txBox="1"/>
            <p:nvPr/>
          </p:nvSpPr>
          <p:spPr>
            <a:xfrm>
              <a:off x="1840612" y="2375413"/>
              <a:ext cx="194339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Types</a:t>
              </a:r>
              <a:endParaRPr lang="en-US" sz="4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56E2F234-7399-4F08-997B-76646A4772C2}"/>
              </a:ext>
            </a:extLst>
          </p:cNvPr>
          <p:cNvGrpSpPr/>
          <p:nvPr/>
        </p:nvGrpSpPr>
        <p:grpSpPr>
          <a:xfrm>
            <a:off x="1733971" y="4306862"/>
            <a:ext cx="2133820" cy="2133820"/>
            <a:chOff x="1733971" y="4306862"/>
            <a:chExt cx="2133820" cy="2133820"/>
          </a:xfrm>
        </p:grpSpPr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810E513B-A9B7-4228-9391-28CE821FB658}"/>
                </a:ext>
              </a:extLst>
            </p:cNvPr>
            <p:cNvSpPr/>
            <p:nvPr/>
          </p:nvSpPr>
          <p:spPr>
            <a:xfrm>
              <a:off x="1733971" y="4306862"/>
              <a:ext cx="2133820" cy="21338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479A66B0-42FC-4535-9518-E6319730B5CC}"/>
                </a:ext>
              </a:extLst>
            </p:cNvPr>
            <p:cNvSpPr txBox="1"/>
            <p:nvPr/>
          </p:nvSpPr>
          <p:spPr>
            <a:xfrm>
              <a:off x="1931538" y="5137217"/>
              <a:ext cx="17593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Example</a:t>
              </a:r>
              <a:endParaRPr lang="en-US" sz="32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="" xmlns:a16="http://schemas.microsoft.com/office/drawing/2014/main" id="{2D88FA7E-2272-481F-A031-9A85AD5D1682}"/>
              </a:ext>
            </a:extLst>
          </p:cNvPr>
          <p:cNvGrpSpPr/>
          <p:nvPr/>
        </p:nvGrpSpPr>
        <p:grpSpPr>
          <a:xfrm>
            <a:off x="69823" y="3320011"/>
            <a:ext cx="1943398" cy="1361736"/>
            <a:chOff x="69823" y="3320011"/>
            <a:chExt cx="1943398" cy="1361736"/>
          </a:xfrm>
        </p:grpSpPr>
        <p:sp>
          <p:nvSpPr>
            <p:cNvPr id="38" name="Oval 37">
              <a:extLst>
                <a:ext uri="{FF2B5EF4-FFF2-40B4-BE49-F238E27FC236}">
                  <a16:creationId xmlns="" xmlns:a16="http://schemas.microsoft.com/office/drawing/2014/main" id="{FB6491C5-3F58-4875-9A18-45DAF1B057B3}"/>
                </a:ext>
              </a:extLst>
            </p:cNvPr>
            <p:cNvSpPr/>
            <p:nvPr/>
          </p:nvSpPr>
          <p:spPr>
            <a:xfrm>
              <a:off x="372235" y="3320011"/>
              <a:ext cx="1361736" cy="1361736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9A1AC8D0-5485-4139-9B1F-F55366CE68D6}"/>
                </a:ext>
              </a:extLst>
            </p:cNvPr>
            <p:cNvSpPr txBox="1"/>
            <p:nvPr/>
          </p:nvSpPr>
          <p:spPr>
            <a:xfrm>
              <a:off x="69823" y="3538755"/>
              <a:ext cx="19433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Main </a:t>
              </a:r>
            </a:p>
            <a:p>
              <a:pPr algn="ctr"/>
              <a:r>
                <a:rPr lang="en-US" sz="20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Branches</a:t>
              </a:r>
              <a:endParaRPr lang="en-US" sz="2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25E23A45-0798-4770-821D-672E4AE16918}"/>
              </a:ext>
            </a:extLst>
          </p:cNvPr>
          <p:cNvSpPr txBox="1"/>
          <p:nvPr/>
        </p:nvSpPr>
        <p:spPr>
          <a:xfrm>
            <a:off x="8960394" y="1055219"/>
            <a:ext cx="2603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EF3078"/>
                </a:solidFill>
                <a:latin typeface="Tw Cen MT" panose="020B0602020104020603" pitchFamily="34" charset="0"/>
              </a:rPr>
              <a:t>Machine Learning (ML)</a:t>
            </a:r>
          </a:p>
          <a:p>
            <a:r>
              <a:rPr lang="en-US" sz="2400" dirty="0" smtClean="0">
                <a:solidFill>
                  <a:srgbClr val="EF3078"/>
                </a:solidFill>
                <a:latin typeface="Tw Cen MT" panose="020B0602020104020603" pitchFamily="34" charset="0"/>
              </a:rPr>
              <a:t>Deep Learning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5CFCE95A-F863-4CD1-8199-35E399BCEE43}"/>
              </a:ext>
            </a:extLst>
          </p:cNvPr>
          <p:cNvSpPr txBox="1"/>
          <p:nvPr/>
        </p:nvSpPr>
        <p:spPr>
          <a:xfrm>
            <a:off x="9524117" y="2368389"/>
            <a:ext cx="22102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512AA"/>
                </a:solidFill>
                <a:latin typeface="Tw Cen MT" panose="020B0602020104020603" pitchFamily="34" charset="0"/>
              </a:rPr>
              <a:t>Computer Vision (CV) </a:t>
            </a:r>
          </a:p>
          <a:p>
            <a:r>
              <a:rPr lang="en-US" sz="2400" dirty="0" smtClean="0">
                <a:solidFill>
                  <a:srgbClr val="6512AA"/>
                </a:solidFill>
                <a:latin typeface="Tw Cen MT" panose="020B0602020104020603" pitchFamily="34" charset="0"/>
              </a:rPr>
              <a:t>Robotics &amp; Autonomous Systems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3D66A8CA-19F4-4F4A-935B-4004FECE0B0A}"/>
              </a:ext>
            </a:extLst>
          </p:cNvPr>
          <p:cNvSpPr txBox="1"/>
          <p:nvPr/>
        </p:nvSpPr>
        <p:spPr>
          <a:xfrm>
            <a:off x="9576230" y="4338312"/>
            <a:ext cx="2177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Tw Cen MT" panose="020B0602020104020603" pitchFamily="34" charset="0"/>
              </a:rPr>
              <a:t>Natural Language Processing (NLP) </a:t>
            </a:r>
            <a:endParaRPr lang="en-US" sz="2400" dirty="0">
              <a:solidFill>
                <a:schemeClr val="accent2"/>
              </a:solidFill>
              <a:latin typeface="Tw Cen MT" panose="020B0602020104020603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6595DA0A-9880-41FE-87E3-CE92DD62B349}"/>
              </a:ext>
            </a:extLst>
          </p:cNvPr>
          <p:cNvGrpSpPr/>
          <p:nvPr/>
        </p:nvGrpSpPr>
        <p:grpSpPr>
          <a:xfrm>
            <a:off x="8303690" y="2498860"/>
            <a:ext cx="1146212" cy="1146212"/>
            <a:chOff x="8520429" y="3253462"/>
            <a:chExt cx="1146212" cy="1146212"/>
          </a:xfrm>
        </p:grpSpPr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757F1890-8D64-4551-B6C7-EB88B15E44A5}"/>
                </a:ext>
              </a:extLst>
            </p:cNvPr>
            <p:cNvSpPr/>
            <p:nvPr/>
          </p:nvSpPr>
          <p:spPr>
            <a:xfrm>
              <a:off x="8520429" y="3253462"/>
              <a:ext cx="1146212" cy="1146212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="" xmlns:a16="http://schemas.microsoft.com/office/drawing/2014/main" id="{8B95D9A5-F343-4818-8DF5-72BB89ED2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743653" y="3476686"/>
              <a:ext cx="699764" cy="699764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A368B01E-5C6A-4FF7-9953-F6587846580A}"/>
              </a:ext>
            </a:extLst>
          </p:cNvPr>
          <p:cNvGrpSpPr/>
          <p:nvPr/>
        </p:nvGrpSpPr>
        <p:grpSpPr>
          <a:xfrm>
            <a:off x="7644971" y="1179581"/>
            <a:ext cx="1146212" cy="1146212"/>
            <a:chOff x="7932233" y="1520592"/>
            <a:chExt cx="1146212" cy="1146212"/>
          </a:xfrm>
        </p:grpSpPr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556B1A4B-E1A2-41A8-81E6-13F865C9FEAE}"/>
                </a:ext>
              </a:extLst>
            </p:cNvPr>
            <p:cNvSpPr/>
            <p:nvPr/>
          </p:nvSpPr>
          <p:spPr>
            <a:xfrm>
              <a:off x="7932233" y="1520592"/>
              <a:ext cx="1146212" cy="114621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="" xmlns:a16="http://schemas.microsoft.com/office/drawing/2014/main" id="{73193DF5-8DA6-4C56-812C-AA549915B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119711" y="1664946"/>
              <a:ext cx="771256" cy="77125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796C400D-FFFF-40A8-AEE6-E48A7481F5E8}"/>
              </a:ext>
            </a:extLst>
          </p:cNvPr>
          <p:cNvGrpSpPr/>
          <p:nvPr/>
        </p:nvGrpSpPr>
        <p:grpSpPr>
          <a:xfrm>
            <a:off x="8303690" y="4028755"/>
            <a:ext cx="1146212" cy="1146212"/>
            <a:chOff x="7932233" y="4986332"/>
            <a:chExt cx="1146212" cy="1146212"/>
          </a:xfrm>
        </p:grpSpPr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82A495FC-D38D-410F-A2B3-A43850304062}"/>
                </a:ext>
              </a:extLst>
            </p:cNvPr>
            <p:cNvSpPr/>
            <p:nvPr/>
          </p:nvSpPr>
          <p:spPr>
            <a:xfrm>
              <a:off x="7932233" y="4986332"/>
              <a:ext cx="1146212" cy="114621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="" xmlns:a16="http://schemas.microsoft.com/office/drawing/2014/main" id="{F8392A11-74EE-4801-BBE5-B2F42D83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170476" y="5206278"/>
              <a:ext cx="706320" cy="706320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3D66A8CA-19F4-4F4A-935B-4004FECE0B0A}"/>
              </a:ext>
            </a:extLst>
          </p:cNvPr>
          <p:cNvSpPr txBox="1"/>
          <p:nvPr/>
        </p:nvSpPr>
        <p:spPr>
          <a:xfrm>
            <a:off x="8595340" y="5910437"/>
            <a:ext cx="1961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  <a:latin typeface="Tw Cen MT" panose="020B0602020104020603" pitchFamily="34" charset="0"/>
              </a:rPr>
              <a:t>Applications</a:t>
            </a:r>
            <a:endParaRPr lang="en-US" sz="2400" b="1" dirty="0">
              <a:solidFill>
                <a:srgbClr val="00B0F0"/>
              </a:solidFill>
              <a:latin typeface="Tw Cen MT" panose="020B0602020104020603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796C400D-FFFF-40A8-AEE6-E48A7481F5E8}"/>
              </a:ext>
            </a:extLst>
          </p:cNvPr>
          <p:cNvGrpSpPr/>
          <p:nvPr/>
        </p:nvGrpSpPr>
        <p:grpSpPr>
          <a:xfrm>
            <a:off x="7541591" y="5429327"/>
            <a:ext cx="1146212" cy="1146212"/>
            <a:chOff x="7932233" y="4986332"/>
            <a:chExt cx="1146212" cy="1146212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82A495FC-D38D-410F-A2B3-A43850304062}"/>
                </a:ext>
              </a:extLst>
            </p:cNvPr>
            <p:cNvSpPr/>
            <p:nvPr/>
          </p:nvSpPr>
          <p:spPr>
            <a:xfrm>
              <a:off x="7932233" y="4986332"/>
              <a:ext cx="1146212" cy="1146212"/>
            </a:xfrm>
            <a:prstGeom prst="ellipse">
              <a:avLst/>
            </a:prstGeom>
            <a:solidFill>
              <a:srgbClr val="651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="" xmlns:a16="http://schemas.microsoft.com/office/drawing/2014/main" id="{F8392A11-74EE-4801-BBE5-B2F42D83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170476" y="5206278"/>
              <a:ext cx="706320" cy="706320"/>
            </a:xfrm>
            <a:prstGeom prst="rect">
              <a:avLst/>
            </a:prstGeom>
          </p:spPr>
        </p:pic>
      </p:grpSp>
      <p:pic>
        <p:nvPicPr>
          <p:cNvPr id="74" name="Picture 73">
            <a:extLst>
              <a:ext uri="{FF2B5EF4-FFF2-40B4-BE49-F238E27FC236}">
                <a16:creationId xmlns="" xmlns:a16="http://schemas.microsoft.com/office/drawing/2014/main" id="{F8392A11-74EE-4801-BBE5-B2F42D833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7807586" y="5649272"/>
            <a:ext cx="678567" cy="67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8080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48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71476" y="842972"/>
            <a:ext cx="7473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rgbClr val="EF3078"/>
                </a:solidFill>
                <a:effectLst/>
              </a:rPr>
              <a:t>ARTIFICIAL INTELLIGENCE</a:t>
            </a:r>
            <a:endParaRPr lang="en-US" sz="5400" b="1" cap="none" spc="0" dirty="0">
              <a:ln/>
              <a:solidFill>
                <a:srgbClr val="EF3078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39246" y="3907315"/>
            <a:ext cx="4669477" cy="2863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618834" y="2267338"/>
            <a:ext cx="93379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800" dirty="0">
                <a:solidFill>
                  <a:srgbClr val="2F528F"/>
                </a:solidFill>
                <a:latin typeface="Tw Cen MT" panose="020B0602020104020603" pitchFamily="34" charset="0"/>
              </a:rPr>
              <a:t>C</a:t>
            </a:r>
            <a:r>
              <a:rPr lang="en-IN" sz="2800" dirty="0" smtClean="0">
                <a:solidFill>
                  <a:srgbClr val="2F528F"/>
                </a:solidFill>
                <a:latin typeface="Tw Cen MT" panose="020B0602020104020603" pitchFamily="34" charset="0"/>
              </a:rPr>
              <a:t>omputer </a:t>
            </a:r>
            <a:r>
              <a:rPr lang="en-IN" sz="2800" dirty="0">
                <a:solidFill>
                  <a:srgbClr val="2F528F"/>
                </a:solidFill>
                <a:latin typeface="Tw Cen MT" panose="020B0602020104020603" pitchFamily="34" charset="0"/>
              </a:rPr>
              <a:t>science the field of AI defines itself as the study of “intelligent agents</a:t>
            </a:r>
            <a:r>
              <a:rPr lang="en-IN" sz="2800" dirty="0" smtClean="0">
                <a:solidFill>
                  <a:srgbClr val="2F528F"/>
                </a:solidFill>
                <a:latin typeface="Tw Cen MT" panose="020B0602020104020603" pitchFamily="34" charset="0"/>
              </a:rPr>
              <a:t>”.</a:t>
            </a:r>
          </a:p>
        </p:txBody>
      </p:sp>
      <p:sp>
        <p:nvSpPr>
          <p:cNvPr id="8" name="Rectangle 7"/>
          <p:cNvSpPr/>
          <p:nvPr/>
        </p:nvSpPr>
        <p:spPr>
          <a:xfrm>
            <a:off x="618834" y="409214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800" dirty="0" smtClean="0">
                <a:solidFill>
                  <a:srgbClr val="2F528F"/>
                </a:solidFill>
                <a:latin typeface="Tw Cen MT" panose="020B0602020104020603" pitchFamily="34" charset="0"/>
              </a:rPr>
              <a:t>“Intelligent </a:t>
            </a:r>
            <a:r>
              <a:rPr lang="en-US" sz="2800" dirty="0">
                <a:solidFill>
                  <a:srgbClr val="2F528F"/>
                </a:solidFill>
                <a:latin typeface="Tw Cen MT" panose="020B0602020104020603" pitchFamily="34" charset="0"/>
              </a:rPr>
              <a:t>agents is a system that perceives its environment and takes actions that maximize its chances of success”</a:t>
            </a:r>
            <a:endParaRPr lang="en-IN" sz="2800" dirty="0">
              <a:solidFill>
                <a:srgbClr val="2F528F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4976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2216" y="0"/>
            <a:ext cx="34880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solidFill>
                  <a:srgbClr val="EF3078"/>
                </a:solidFill>
                <a:effectLst/>
              </a:rPr>
              <a:t>AGENTIC AI</a:t>
            </a:r>
            <a:endParaRPr lang="en-US" sz="5400" b="1" cap="none" spc="0" dirty="0">
              <a:ln/>
              <a:solidFill>
                <a:srgbClr val="EF3078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5838" y="803919"/>
            <a:ext cx="11303541" cy="5441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 smtClean="0"/>
              <a:t>Agentic</a:t>
            </a:r>
            <a:r>
              <a:rPr lang="en-US" sz="2800" dirty="0" smtClean="0"/>
              <a:t> AI is an autonomous artificial intelligence system capable of making decisions and performing complex tasks with minimal human intervention. </a:t>
            </a:r>
          </a:p>
          <a:p>
            <a:pPr algn="just"/>
            <a:r>
              <a:rPr lang="en-US" sz="2800" dirty="0" smtClean="0"/>
              <a:t>It consists of AI agents that perceive, reason, act, learn, and collaborate to achieve specific goals independently, adapting in real-time to new information and obstacles.</a:t>
            </a:r>
          </a:p>
          <a:p>
            <a:pPr algn="just"/>
            <a:endParaRPr lang="en-US" sz="2800" dirty="0" smtClean="0">
              <a:solidFill>
                <a:srgbClr val="2F528F"/>
              </a:solidFill>
              <a:latin typeface="Tw Cen MT" panose="020B0602020104020603" pitchFamily="34" charset="0"/>
            </a:endParaRPr>
          </a:p>
          <a:p>
            <a:pPr algn="just"/>
            <a:r>
              <a:rPr lang="en-US" sz="2800" dirty="0" err="1" smtClean="0"/>
              <a:t>Agentic</a:t>
            </a:r>
            <a:r>
              <a:rPr lang="en-US" sz="2800" dirty="0" smtClean="0"/>
              <a:t> AI is an </a:t>
            </a:r>
            <a:r>
              <a:rPr lang="en-US" sz="2800" dirty="0" smtClean="0">
                <a:hlinkClick r:id="rId2"/>
              </a:rPr>
              <a:t>artificial intelligence</a:t>
            </a:r>
            <a:r>
              <a:rPr lang="en-US" sz="2800" dirty="0" smtClean="0"/>
              <a:t> system that can accomplish a specific goal with limited supervision. It consists of AI agents—machine learning models that mimic human decision-making to solve problems in real time. In a </a:t>
            </a:r>
            <a:r>
              <a:rPr lang="en-US" sz="2800" dirty="0" err="1" smtClean="0"/>
              <a:t>multiagent</a:t>
            </a:r>
            <a:r>
              <a:rPr lang="en-US" sz="2800" dirty="0" smtClean="0"/>
              <a:t> system, each agent performs a specific subtask required to reach the goal and their efforts are coordinated through </a:t>
            </a:r>
            <a:r>
              <a:rPr lang="en-US" sz="2800" dirty="0" smtClean="0">
                <a:hlinkClick r:id="rId3"/>
              </a:rPr>
              <a:t>AI orchestration</a:t>
            </a:r>
            <a:r>
              <a:rPr lang="en-US" sz="2800" dirty="0" smtClean="0"/>
              <a:t>.</a:t>
            </a:r>
            <a:endParaRPr lang="en-US" sz="2800" dirty="0" smtClean="0">
              <a:solidFill>
                <a:srgbClr val="2F528F"/>
              </a:solidFill>
              <a:latin typeface="Tw Cen MT" panose="020B0602020104020603" pitchFamily="34" charset="0"/>
            </a:endParaRPr>
          </a:p>
          <a:p>
            <a:pPr algn="just"/>
            <a:endParaRPr lang="en-US" sz="2800" dirty="0" smtClean="0">
              <a:solidFill>
                <a:srgbClr val="2F528F"/>
              </a:solidFill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9404" y="1039955"/>
            <a:ext cx="11493191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 smtClean="0"/>
          </a:p>
          <a:p>
            <a:pPr algn="just"/>
            <a:r>
              <a:rPr lang="en-US" sz="3200" dirty="0" smtClean="0">
                <a:solidFill>
                  <a:srgbClr val="2F528F"/>
                </a:solidFill>
                <a:latin typeface="Tw Cen MT" panose="020B0602020104020603" pitchFamily="34" charset="0"/>
              </a:rPr>
              <a:t>EXAMPLE:</a:t>
            </a:r>
          </a:p>
          <a:p>
            <a:pPr algn="just"/>
            <a:r>
              <a:rPr lang="en-US" sz="3200" dirty="0" smtClean="0">
                <a:solidFill>
                  <a:srgbClr val="2F528F"/>
                </a:solidFill>
                <a:latin typeface="Tw Cen MT" panose="020B0602020104020603" pitchFamily="34" charset="0"/>
              </a:rPr>
              <a:t>In KEKA assistant :</a:t>
            </a:r>
          </a:p>
          <a:p>
            <a:pPr algn="just"/>
            <a:r>
              <a:rPr lang="en-US" sz="3200" dirty="0" smtClean="0">
                <a:solidFill>
                  <a:srgbClr val="2F528F"/>
                </a:solidFill>
                <a:latin typeface="Tw Cen MT" panose="020B0602020104020603" pitchFamily="34" charset="0"/>
              </a:rPr>
              <a:t>Onboard the new intern joining next Monday</a:t>
            </a:r>
          </a:p>
          <a:p>
            <a:pPr algn="just"/>
            <a:r>
              <a:rPr lang="en-US" sz="3200" dirty="0" smtClean="0">
                <a:solidFill>
                  <a:srgbClr val="2F528F"/>
                </a:solidFill>
                <a:latin typeface="Tw Cen MT" panose="020B0602020104020603" pitchFamily="34" charset="0"/>
              </a:rPr>
              <a:t>Step 1: Schedule welcome meeting</a:t>
            </a:r>
          </a:p>
          <a:p>
            <a:pPr algn="just"/>
            <a:r>
              <a:rPr lang="en-US" sz="3200" dirty="0" smtClean="0">
                <a:solidFill>
                  <a:srgbClr val="2F528F"/>
                </a:solidFill>
                <a:latin typeface="Tw Cen MT" panose="020B0602020104020603" pitchFamily="34" charset="0"/>
              </a:rPr>
              <a:t>Step 2: Create intern’s profile in </a:t>
            </a:r>
            <a:r>
              <a:rPr lang="en-US" sz="3200" dirty="0" err="1" smtClean="0">
                <a:solidFill>
                  <a:srgbClr val="2F528F"/>
                </a:solidFill>
                <a:latin typeface="Tw Cen MT" panose="020B0602020104020603" pitchFamily="34" charset="0"/>
              </a:rPr>
              <a:t>Keka</a:t>
            </a:r>
            <a:r>
              <a:rPr lang="en-US" sz="3200" dirty="0" smtClean="0">
                <a:solidFill>
                  <a:srgbClr val="2F528F"/>
                </a:solidFill>
                <a:latin typeface="Tw Cen MT" panose="020B0602020104020603" pitchFamily="34" charset="0"/>
              </a:rPr>
              <a:t> system</a:t>
            </a:r>
          </a:p>
          <a:p>
            <a:pPr algn="just"/>
            <a:r>
              <a:rPr lang="en-US" sz="3200" dirty="0" smtClean="0">
                <a:solidFill>
                  <a:srgbClr val="2F528F"/>
                </a:solidFill>
                <a:latin typeface="Tw Cen MT" panose="020B0602020104020603" pitchFamily="34" charset="0"/>
              </a:rPr>
              <a:t>Step 3: IT Helpdesk (</a:t>
            </a:r>
            <a:r>
              <a:rPr lang="en-US" sz="3200" dirty="0" err="1" smtClean="0">
                <a:solidFill>
                  <a:srgbClr val="2F528F"/>
                </a:solidFill>
                <a:latin typeface="Tw Cen MT" panose="020B0602020104020603" pitchFamily="34" charset="0"/>
              </a:rPr>
              <a:t>wifi</a:t>
            </a:r>
            <a:r>
              <a:rPr lang="en-US" sz="3200" dirty="0" smtClean="0">
                <a:solidFill>
                  <a:srgbClr val="2F528F"/>
                </a:solidFill>
                <a:latin typeface="Tw Cen MT" panose="020B0602020104020603" pitchFamily="34" charset="0"/>
              </a:rPr>
              <a:t> credentials, </a:t>
            </a:r>
            <a:r>
              <a:rPr lang="en-US" sz="3200" dirty="0" err="1" smtClean="0">
                <a:solidFill>
                  <a:srgbClr val="2F528F"/>
                </a:solidFill>
                <a:latin typeface="Tw Cen MT" panose="020B0602020104020603" pitchFamily="34" charset="0"/>
              </a:rPr>
              <a:t>email,slacle</a:t>
            </a:r>
            <a:r>
              <a:rPr lang="en-US" sz="3200" dirty="0" smtClean="0">
                <a:solidFill>
                  <a:srgbClr val="2F528F"/>
                </a:solidFill>
                <a:latin typeface="Tw Cen MT" panose="020B0602020104020603" pitchFamily="34" charset="0"/>
              </a:rPr>
              <a:t> </a:t>
            </a:r>
            <a:r>
              <a:rPr lang="en-US" sz="3200" dirty="0" err="1" smtClean="0">
                <a:solidFill>
                  <a:srgbClr val="2F528F"/>
                </a:solidFill>
                <a:latin typeface="Tw Cen MT" panose="020B0602020104020603" pitchFamily="34" charset="0"/>
              </a:rPr>
              <a:t>sccess</a:t>
            </a:r>
            <a:endParaRPr lang="en-US" sz="3200" dirty="0" smtClean="0">
              <a:solidFill>
                <a:srgbClr val="2F528F"/>
              </a:solidFill>
              <a:latin typeface="Tw Cen MT" panose="020B0602020104020603" pitchFamily="34" charset="0"/>
            </a:endParaRPr>
          </a:p>
          <a:p>
            <a:pPr algn="just"/>
            <a:r>
              <a:rPr lang="en-US" sz="3200" dirty="0" smtClean="0">
                <a:solidFill>
                  <a:srgbClr val="2F528F"/>
                </a:solidFill>
                <a:latin typeface="Tw Cen MT" panose="020B0602020104020603" pitchFamily="34" charset="0"/>
              </a:rPr>
              <a:t>Step 4: Order laptop, ID card</a:t>
            </a:r>
          </a:p>
          <a:p>
            <a:pPr algn="just"/>
            <a:endParaRPr lang="en-US" sz="3200" dirty="0" smtClean="0">
              <a:solidFill>
                <a:srgbClr val="2F528F"/>
              </a:solidFill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1730" y="3995650"/>
            <a:ext cx="43004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400" b="1" dirty="0" smtClean="0">
                <a:solidFill>
                  <a:srgbClr val="B707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Learn 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400" b="1" dirty="0" smtClean="0">
                <a:solidFill>
                  <a:srgbClr val="B707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Recognize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sz="4400" b="1" dirty="0" smtClean="0">
                <a:solidFill>
                  <a:srgbClr val="B707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Act</a:t>
            </a:r>
            <a:endParaRPr lang="en-IN" sz="4400" b="1" dirty="0">
              <a:solidFill>
                <a:srgbClr val="B707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31024" y="1059936"/>
            <a:ext cx="90719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3600" dirty="0">
                <a:solidFill>
                  <a:srgbClr val="2F528F"/>
                </a:solidFill>
              </a:rPr>
              <a:t>Generally, the term “AI” is used when a machine simulate functions that human’s associate with other human minds such as learning and problem solving. </a:t>
            </a:r>
          </a:p>
        </p:txBody>
      </p:sp>
    </p:spTree>
    <p:extLst>
      <p:ext uri="{BB962C8B-B14F-4D97-AF65-F5344CB8AC3E}">
        <p14:creationId xmlns:p14="http://schemas.microsoft.com/office/powerpoint/2010/main" xmlns="" val="2824038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0"/>
            <a:ext cx="62103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9030674623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51" y="1040860"/>
            <a:ext cx="12199051" cy="58171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1070043"/>
          </a:xfrm>
          <a:prstGeom prst="rect">
            <a:avLst/>
          </a:prstGeom>
          <a:solidFill>
            <a:srgbClr val="34C1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 smtClean="0"/>
              <a:t>BRANCHES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xmlns="" val="24754186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29546</TotalTime>
  <Words>681</Words>
  <Application>Microsoft Office PowerPoint</Application>
  <PresentationFormat>Custom</PresentationFormat>
  <Paragraphs>107</Paragraphs>
  <Slides>22</Slides>
  <Notes>18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Rosemary</cp:lastModifiedBy>
  <cp:revision>436</cp:revision>
  <dcterms:created xsi:type="dcterms:W3CDTF">2017-10-30T13:02:30Z</dcterms:created>
  <dcterms:modified xsi:type="dcterms:W3CDTF">2025-09-03T04:43:21Z</dcterms:modified>
</cp:coreProperties>
</file>